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8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28" d="100"/>
          <a:sy n="128" d="100"/>
        </p:scale>
        <p:origin x="592" y="168"/>
      </p:cViewPr>
      <p:guideLst>
        <p:guide orient="horz" pos="2208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7" name="矩形 6"/>
          <p:cNvSpPr/>
          <p:nvPr/>
        </p:nvSpPr>
        <p:spPr>
          <a:xfrm>
            <a:off x="-9525" y="1356852"/>
            <a:ext cx="12216130" cy="1297857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ym typeface="+mn-ea"/>
              </a:rPr>
              <a:t>浙海关屋架匠艺梳理</a:t>
            </a:r>
            <a:endParaRPr lang="en-US" altLang="zh-CN" sz="3200" b="1" dirty="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78850" y="4536296"/>
            <a:ext cx="5039380" cy="829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上海交通大学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木建筑研究与设计中心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2026.01</a:t>
            </a:r>
            <a:endParaRPr lang="en-US" altLang="zh-CN" sz="1400" dirty="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55" y="1406525"/>
            <a:ext cx="8310245" cy="42824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7" name="矩形 6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屋架介绍</a:t>
            </a:r>
            <a:r>
              <a:rPr lang="en-US" altLang="zh-CN" b="1">
                <a:sym typeface="+mn-ea"/>
              </a:rPr>
              <a:t>  </a:t>
            </a:r>
            <a:r>
              <a:rPr lang="en-US" altLang="zh-CN" sz="1600" b="1">
                <a:sym typeface="+mn-ea"/>
              </a:rPr>
              <a:t>Introduction to the Roof Structure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88440" y="5615623"/>
            <a:ext cx="5080000" cy="5530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图</a:t>
            </a:r>
            <a:r>
              <a:rPr lang="en-US" altLang="zh-CN" sz="1600">
                <a:latin typeface="Calibri" panose="020F0502020204030204"/>
                <a:ea typeface="Calibri" panose="020F0502020204030204"/>
              </a:rPr>
              <a:t>1</a:t>
            </a: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：屋架轴测图</a:t>
            </a: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latin typeface="Calibri" panose="020F0502020204030204"/>
                <a:ea typeface="宋体" panose="02010600030101010101" pitchFamily="2" charset="-122"/>
              </a:rPr>
              <a:t>Figure 1: Axonometric View of the Roof Truss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lum bright="-12000" contrast="12000"/>
          </a:blip>
          <a:srcRect l="3986" t="1182" b="14721"/>
          <a:stretch>
            <a:fillRect/>
          </a:stretch>
        </p:blipFill>
        <p:spPr>
          <a:xfrm>
            <a:off x="8389620" y="1406525"/>
            <a:ext cx="3695700" cy="21583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3430" y="3957320"/>
            <a:ext cx="3691890" cy="199580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389620" y="5953125"/>
            <a:ext cx="369570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图</a:t>
            </a:r>
            <a:r>
              <a:rPr lang="en-US" altLang="zh-CN" sz="1600">
                <a:latin typeface="Calibri" panose="020F0502020204030204"/>
                <a:ea typeface="Calibri" panose="020F0502020204030204"/>
              </a:rPr>
              <a:t>2</a:t>
            </a: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：屋架实拍图</a:t>
            </a: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latin typeface="Calibri" panose="020F0502020204030204"/>
                <a:ea typeface="宋体" panose="02010600030101010101" pitchFamily="2" charset="-122"/>
              </a:rPr>
              <a:t>Figure 2: Actual Photo of the Roof Truss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2555" y="436245"/>
            <a:ext cx="11063605" cy="829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Calibri" panose="020F0502020204030204"/>
                <a:ea typeface="宋体" panose="02010600030101010101" pitchFamily="2" charset="-122"/>
              </a:rPr>
              <a:t> </a:t>
            </a:r>
          </a:p>
          <a:p>
            <a:pPr marL="0" indent="2667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屋架结构整体由</a:t>
            </a:r>
            <a:r>
              <a:rPr lang="en-US" altLang="zh-CN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榀单柱三角桁架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根椽子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根檩条构成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主体为木结构，部分后期加固构件采用金属结构。</a:t>
            </a:r>
          </a:p>
          <a:p>
            <a:pPr marL="0" indent="26670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sz="12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8780" y="1045845"/>
            <a:ext cx="98367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The entire roof truss structure consists of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 4 single-column triangular trusses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,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 75 rafters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, and 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8 purlins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. The main body is made of wood, with some later-added reinforcement components using metal structures.</a:t>
            </a:r>
            <a:endParaRPr lang="en-US" altLang="zh-CN" sz="14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  <a:p>
            <a:endParaRPr lang="en-US" altLang="zh-CN" sz="14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61860" y="3007995"/>
            <a:ext cx="9398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Purlin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261860" y="3490595"/>
            <a:ext cx="9398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Rafter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67410" y="3957320"/>
            <a:ext cx="18027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Triangular Truss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9342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lum bright="-12000" contrast="12000"/>
          </a:blip>
          <a:srcRect l="3986" t="1182" b="14721"/>
          <a:stretch>
            <a:fillRect/>
          </a:stretch>
        </p:blipFill>
        <p:spPr>
          <a:xfrm>
            <a:off x="8389620" y="1406525"/>
            <a:ext cx="3695700" cy="21583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430" y="3957320"/>
            <a:ext cx="3691890" cy="199580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93675" y="1443990"/>
            <a:ext cx="8051800" cy="4575175"/>
            <a:chOff x="305" y="2516"/>
            <a:chExt cx="11647" cy="661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rcRect l="5066" r="75565"/>
            <a:stretch>
              <a:fillRect/>
            </a:stretch>
          </p:blipFill>
          <p:spPr>
            <a:xfrm>
              <a:off x="305" y="2516"/>
              <a:ext cx="2859" cy="661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rcRect l="25451" r="7831"/>
            <a:stretch>
              <a:fillRect/>
            </a:stretch>
          </p:blipFill>
          <p:spPr>
            <a:xfrm>
              <a:off x="2104" y="2516"/>
              <a:ext cx="9848" cy="6618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488440" y="5615623"/>
            <a:ext cx="5080000" cy="5530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图</a:t>
            </a:r>
            <a:r>
              <a:rPr lang="en-US" altLang="zh-CN" sz="1600">
                <a:latin typeface="Calibri" panose="020F0502020204030204"/>
                <a:ea typeface="Calibri" panose="020F0502020204030204"/>
              </a:rPr>
              <a:t>3</a:t>
            </a: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：单柱三角桁架正立面图</a:t>
            </a: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latin typeface="Calibri" panose="020F0502020204030204"/>
                <a:ea typeface="宋体" panose="02010600030101010101" pitchFamily="2" charset="-122"/>
              </a:rPr>
              <a:t>Figure 3: Front Elevation View of the Single-Column Triangular Truss</a:t>
            </a:r>
          </a:p>
        </p:txBody>
      </p:sp>
      <p:sp>
        <p:nvSpPr>
          <p:cNvPr id="14" name="矩形 13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屋架介绍</a:t>
            </a:r>
            <a:r>
              <a:rPr lang="en-US" altLang="zh-CN" b="1">
                <a:sym typeface="+mn-ea"/>
              </a:rPr>
              <a:t>  </a:t>
            </a:r>
            <a:r>
              <a:rPr lang="en-US" altLang="zh-CN" sz="1600" b="1">
                <a:sym typeface="+mn-ea"/>
              </a:rPr>
              <a:t>Introduction to the Roof Structure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2555" y="436245"/>
            <a:ext cx="11063605" cy="829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Calibri" panose="020F0502020204030204"/>
                <a:ea typeface="宋体" panose="02010600030101010101" pitchFamily="2" charset="-122"/>
              </a:rPr>
              <a:t> </a:t>
            </a:r>
          </a:p>
          <a:p>
            <a:pPr marL="0" indent="2667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屋架结构整体由</a:t>
            </a:r>
            <a:r>
              <a:rPr lang="en-US" altLang="zh-CN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榀单柱三角桁架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根椽子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根檩条构成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主体为木结构，部分后期加固构件采用金属结构。</a:t>
            </a:r>
          </a:p>
          <a:p>
            <a:pPr marL="0" indent="26670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sz="12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780" y="1045845"/>
            <a:ext cx="98367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The entire roof truss structure consists of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 4 single-column triangular trusses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,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 75 rafters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, and 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8 purlins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. The main body is made of wood, with some later-added reinforcement components using metal structures.</a:t>
            </a:r>
            <a:endParaRPr lang="en-US" altLang="zh-CN" sz="14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  <a:p>
            <a:endParaRPr lang="en-US" altLang="zh-CN" sz="14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89620" y="5953125"/>
            <a:ext cx="369570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图</a:t>
            </a:r>
            <a:r>
              <a:rPr lang="en-US" altLang="zh-CN" sz="1600">
                <a:latin typeface="Calibri" panose="020F0502020204030204"/>
                <a:ea typeface="Calibri" panose="020F0502020204030204"/>
              </a:rPr>
              <a:t>2</a:t>
            </a: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：屋架实拍图</a:t>
            </a: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latin typeface="Calibri" panose="020F0502020204030204"/>
                <a:ea typeface="宋体" panose="02010600030101010101" pitchFamily="2" charset="-122"/>
              </a:rPr>
              <a:t>Figure 2: Actual Photo of the Roof Truss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57060" y="2363470"/>
            <a:ext cx="9398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Purlin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504940" y="3125470"/>
            <a:ext cx="15932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Web Member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12470" y="2242820"/>
            <a:ext cx="9398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ym typeface="+mn-ea"/>
              </a:rPr>
              <a:t>Rafter</a:t>
            </a:r>
            <a:endParaRPr lang="en-US" altLang="zh-CN" sz="1000"/>
          </a:p>
        </p:txBody>
      </p:sp>
      <p:sp>
        <p:nvSpPr>
          <p:cNvPr id="21" name="文本框 20"/>
          <p:cNvSpPr txBox="1"/>
          <p:nvPr/>
        </p:nvSpPr>
        <p:spPr>
          <a:xfrm>
            <a:off x="712470" y="2973070"/>
            <a:ext cx="9398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Top Chord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12470" y="3910330"/>
            <a:ext cx="12693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Support Column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477260" y="4155440"/>
            <a:ext cx="12693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 Central Column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5286375" y="3706495"/>
            <a:ext cx="0" cy="698500"/>
          </a:xfrm>
          <a:prstGeom prst="line">
            <a:avLst/>
          </a:prstGeom>
          <a:ln>
            <a:solidFill>
              <a:srgbClr val="C00000">
                <a:alpha val="68000"/>
              </a:srgbClr>
            </a:solidFill>
            <a:headEnd type="oval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177155" y="4404995"/>
            <a:ext cx="217805" cy="61849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lIns="36195" tIns="71755" rIns="179705" rtlCol="0">
            <a:noAutofit/>
          </a:bodyPr>
          <a:lstStyle/>
          <a:p>
            <a:r>
              <a:rPr lang="zh-CN" altLang="en-US" sz="1100" b="1"/>
              <a:t>下弦杆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299075" y="4155440"/>
            <a:ext cx="12693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 Bottom Chord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屋架展示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5" y="813435"/>
            <a:ext cx="10125075" cy="52304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68040" y="5615623"/>
            <a:ext cx="5080000" cy="5530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图</a:t>
            </a:r>
            <a:r>
              <a:rPr lang="en-US" altLang="zh-CN" sz="1600">
                <a:latin typeface="Calibri" panose="020F0502020204030204"/>
                <a:ea typeface="Calibri" panose="020F0502020204030204"/>
              </a:rPr>
              <a:t>4</a:t>
            </a: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：屋架动态展示</a:t>
            </a: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latin typeface="Calibri" panose="020F0502020204030204"/>
                <a:ea typeface="宋体" panose="02010600030101010101" pitchFamily="2" charset="-122"/>
              </a:rPr>
              <a:t>Figure 4: Dynamic Display of the Roof Truss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屋架介绍</a:t>
            </a:r>
            <a:r>
              <a:rPr lang="en-US" altLang="zh-CN" b="1">
                <a:sym typeface="+mn-ea"/>
              </a:rPr>
              <a:t>  </a:t>
            </a:r>
            <a:r>
              <a:rPr lang="en-US" altLang="zh-CN" sz="1600" b="1">
                <a:sym typeface="+mn-ea"/>
              </a:rPr>
              <a:t>Introduction to the Roof Structure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2555" y="436245"/>
            <a:ext cx="11063605" cy="829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Calibri" panose="020F0502020204030204"/>
                <a:ea typeface="宋体" panose="02010600030101010101" pitchFamily="2" charset="-122"/>
              </a:rPr>
              <a:t> </a:t>
            </a:r>
          </a:p>
          <a:p>
            <a:pPr marL="0" indent="2667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屋架结构整体由</a:t>
            </a:r>
            <a:r>
              <a:rPr lang="en-US" altLang="zh-CN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榀单柱三角桁架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根椽子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根檩条构成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主体为木结构，部分后期加固构件采用金属结构。</a:t>
            </a:r>
          </a:p>
          <a:p>
            <a:pPr marL="0" indent="26670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sz="12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780" y="1045845"/>
            <a:ext cx="98367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The entire roof truss structure consists of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 4 single-column triangular trusses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,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 75 rafters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, and 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8 purlins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. The main body is made of wood, with some later-added reinforcement components using metal structures.</a:t>
            </a:r>
            <a:endParaRPr lang="en-US" altLang="zh-CN" sz="14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  <a:p>
            <a:endParaRPr lang="en-US" altLang="zh-CN" sz="14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l="12610" t="6114" r="5884" b="3561"/>
          <a:stretch>
            <a:fillRect/>
          </a:stretch>
        </p:blipFill>
        <p:spPr>
          <a:xfrm>
            <a:off x="135255" y="596900"/>
            <a:ext cx="5586730" cy="580009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结构节点介绍</a:t>
            </a:r>
            <a:r>
              <a:rPr lang="zh-CN" altLang="en-US" sz="1400" b="1">
                <a:sym typeface="+mn-ea"/>
              </a:rPr>
              <a:t> </a:t>
            </a:r>
            <a:r>
              <a:rPr lang="en-US" altLang="zh-CN" sz="1600" b="1">
                <a:sym typeface="+mn-ea"/>
              </a:rPr>
              <a:t>Introduction to Structural Joints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179820" y="553720"/>
            <a:ext cx="5621020" cy="3353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节点插接方式主要为以下三种类型：</a:t>
            </a:r>
          </a:p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倾斜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交叉，例如上弦杆和中柱、中柱和腹杆</a:t>
            </a:r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垂直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交叉，例如中柱和下弦杆</a:t>
            </a:r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十字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交叉，例如檩条和椽子</a:t>
            </a:r>
          </a:p>
          <a:p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The node insertion methods mainly include the following three types:</a:t>
            </a:r>
          </a:p>
          <a:p>
            <a:endParaRPr lang="en-US" altLang="zh-CN" sz="14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1.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Inclined crossing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, e.g., between the top chord and the middle column, and between the middle column and the web member</a:t>
            </a:r>
          </a:p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2.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Vertical crossing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, e.g., between the middle column and the bottom chord</a:t>
            </a:r>
          </a:p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3.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Cruciform crossing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, e.g., between the purlin and the rafter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593725" y="1263650"/>
            <a:ext cx="1073150" cy="0"/>
          </a:xfrm>
          <a:prstGeom prst="line">
            <a:avLst/>
          </a:prstGeom>
          <a:ln w="0">
            <a:solidFill>
              <a:srgbClr val="C00000">
                <a:alpha val="68000"/>
              </a:srgbClr>
            </a:solidFill>
            <a:headEnd type="oval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593725" y="1917700"/>
            <a:ext cx="1073150" cy="0"/>
          </a:xfrm>
          <a:prstGeom prst="line">
            <a:avLst/>
          </a:prstGeom>
          <a:ln w="0">
            <a:solidFill>
              <a:srgbClr val="C00000">
                <a:alpha val="68000"/>
              </a:srgbClr>
            </a:solidFill>
            <a:headEnd type="oval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593725" y="2889250"/>
            <a:ext cx="1073150" cy="0"/>
          </a:xfrm>
          <a:prstGeom prst="line">
            <a:avLst/>
          </a:prstGeom>
          <a:ln w="0">
            <a:solidFill>
              <a:srgbClr val="C00000">
                <a:alpha val="68000"/>
              </a:srgbClr>
            </a:solidFill>
            <a:headEnd type="oval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2972435" y="3867150"/>
            <a:ext cx="1304290" cy="0"/>
          </a:xfrm>
          <a:prstGeom prst="line">
            <a:avLst/>
          </a:prstGeom>
          <a:ln>
            <a:solidFill>
              <a:srgbClr val="C00000">
                <a:alpha val="68000"/>
              </a:srgbClr>
            </a:solidFill>
            <a:tail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2858135" y="3346450"/>
            <a:ext cx="1418590" cy="0"/>
          </a:xfrm>
          <a:prstGeom prst="line">
            <a:avLst/>
          </a:prstGeom>
          <a:ln>
            <a:solidFill>
              <a:srgbClr val="C00000">
                <a:alpha val="68000"/>
              </a:srgbClr>
            </a:solidFill>
            <a:tail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648335" y="5175885"/>
            <a:ext cx="1304290" cy="0"/>
          </a:xfrm>
          <a:prstGeom prst="line">
            <a:avLst/>
          </a:prstGeom>
          <a:ln>
            <a:solidFill>
              <a:srgbClr val="C00000">
                <a:alpha val="68000"/>
              </a:srgbClr>
            </a:solidFill>
            <a:tail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593725" y="4296410"/>
            <a:ext cx="1304290" cy="0"/>
          </a:xfrm>
          <a:prstGeom prst="line">
            <a:avLst/>
          </a:prstGeom>
          <a:ln w="0">
            <a:solidFill>
              <a:srgbClr val="C00000">
                <a:alpha val="68000"/>
              </a:srgbClr>
            </a:solidFill>
            <a:headEnd type="oval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75920" y="979170"/>
            <a:ext cx="217805" cy="61849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lIns="36195" tIns="179705" rIns="179705" rtlCol="0">
            <a:noAutofit/>
          </a:bodyPr>
          <a:lstStyle/>
          <a:p>
            <a:r>
              <a:rPr lang="zh-CN" altLang="en-US" sz="1000" b="1"/>
              <a:t>檩条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5920" y="1690370"/>
            <a:ext cx="217805" cy="61849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lIns="36195" tIns="179705" rIns="179705" rtlCol="0">
            <a:noAutofit/>
          </a:bodyPr>
          <a:lstStyle/>
          <a:p>
            <a:r>
              <a:rPr lang="zh-CN" altLang="en-US" sz="1000" b="1"/>
              <a:t>椽子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5920" y="2580005"/>
            <a:ext cx="217805" cy="61849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lIns="36195" tIns="71755" rIns="179705" rtlCol="0">
            <a:noAutofit/>
          </a:bodyPr>
          <a:lstStyle/>
          <a:p>
            <a:r>
              <a:rPr lang="zh-CN" altLang="en-US" sz="1000" b="1"/>
              <a:t>上弦杆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5920" y="3938905"/>
            <a:ext cx="217805" cy="61849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lIns="36195" tIns="71755" rIns="179705" rtlCol="0">
            <a:noAutofit/>
          </a:bodyPr>
          <a:lstStyle/>
          <a:p>
            <a:r>
              <a:rPr lang="zh-CN" altLang="en-US" sz="1000" b="1"/>
              <a:t>下弦杆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52625" y="4866640"/>
            <a:ext cx="217805" cy="61849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lIns="36195" tIns="71755" rIns="179705" rtlCol="0">
            <a:noAutofit/>
          </a:bodyPr>
          <a:lstStyle/>
          <a:p>
            <a:r>
              <a:rPr lang="zh-CN" altLang="en-US" sz="1000" b="1"/>
              <a:t>支撑柱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93725" y="1026160"/>
            <a:ext cx="9398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Purlin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014345" y="3622040"/>
            <a:ext cx="15932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Web Member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93725" y="1674495"/>
            <a:ext cx="9398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ym typeface="+mn-ea"/>
              </a:rPr>
              <a:t>Rafter</a:t>
            </a:r>
            <a:endParaRPr lang="en-US" altLang="zh-CN" sz="1000"/>
          </a:p>
        </p:txBody>
      </p:sp>
      <p:sp>
        <p:nvSpPr>
          <p:cNvPr id="28" name="文本框 27"/>
          <p:cNvSpPr txBox="1"/>
          <p:nvPr/>
        </p:nvSpPr>
        <p:spPr>
          <a:xfrm>
            <a:off x="593725" y="2645410"/>
            <a:ext cx="9398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Top Chord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83260" y="4930775"/>
            <a:ext cx="12693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Support Column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858135" y="3101340"/>
            <a:ext cx="12693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 Central Column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93725" y="4051300"/>
            <a:ext cx="12693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 Bottom Chord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276725" y="3011805"/>
            <a:ext cx="217805" cy="61849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lIns="36195" tIns="144145" rIns="179705" rtlCol="0">
            <a:noAutofit/>
          </a:bodyPr>
          <a:lstStyle/>
          <a:p>
            <a:r>
              <a:rPr lang="zh-CN" altLang="en-US" sz="1000" b="1"/>
              <a:t>中柱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276725" y="3766820"/>
            <a:ext cx="217805" cy="61849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lIns="36195" tIns="144145" rIns="179705" rtlCol="0">
            <a:noAutofit/>
          </a:bodyPr>
          <a:lstStyle/>
          <a:p>
            <a:r>
              <a:rPr lang="zh-CN" altLang="en-US" sz="1000" b="1"/>
              <a:t>腹杆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结构节点介绍</a:t>
            </a:r>
            <a:r>
              <a:rPr lang="zh-CN" altLang="en-US" sz="1400" b="1">
                <a:sym typeface="+mn-ea"/>
              </a:rPr>
              <a:t> </a:t>
            </a:r>
            <a:r>
              <a:rPr lang="en-US" altLang="zh-CN" sz="1600" b="1">
                <a:sym typeface="+mn-ea"/>
              </a:rPr>
              <a:t>Introduction to Structural Joints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179820" y="553720"/>
            <a:ext cx="5621020" cy="3353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节点插接方式主要为以下三种类型：</a:t>
            </a:r>
          </a:p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倾斜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交叉，例如上弦杆和中柱、中柱和腹杆</a:t>
            </a:r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垂直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交叉，例如中柱和下弦杆</a:t>
            </a:r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16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十字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交叉，例如檩条和椽子</a:t>
            </a:r>
          </a:p>
          <a:p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The node insertion methods mainly include the following three types:</a:t>
            </a:r>
          </a:p>
          <a:p>
            <a:endParaRPr lang="en-US" altLang="zh-CN" sz="14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1.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Inclined crossing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, e.g., between the top chord and the middle column, and between the middle column and the web member</a:t>
            </a:r>
          </a:p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2.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Vertical crossing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, e.g., between the middle column and the bottom chord</a:t>
            </a:r>
          </a:p>
          <a:p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3.</a:t>
            </a:r>
            <a:r>
              <a:rPr lang="en-US" altLang="zh-CN" sz="1400" b="1">
                <a:solidFill>
                  <a:srgbClr val="C00000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Cruciform crossing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, e.g., between the purlin and the rafter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80" y="553720"/>
            <a:ext cx="4802505" cy="59563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820" y="4716145"/>
            <a:ext cx="2527935" cy="1744980"/>
          </a:xfrm>
          <a:prstGeom prst="rect">
            <a:avLst/>
          </a:prstGeom>
          <a:ln w="12700" cmpd="sng">
            <a:noFill/>
            <a:prstDash val="sysDot"/>
          </a:ln>
        </p:spPr>
      </p:pic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结构节点介绍</a:t>
            </a:r>
            <a:r>
              <a:rPr lang="zh-CN" altLang="en-US" sz="1400" b="1">
                <a:sym typeface="+mn-ea"/>
              </a:rPr>
              <a:t> </a:t>
            </a:r>
            <a:r>
              <a:rPr lang="en-US" altLang="zh-CN" sz="1600" b="1">
                <a:sym typeface="+mn-ea"/>
              </a:rPr>
              <a:t>Introduction to Structural Joints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" y="671830"/>
            <a:ext cx="5609590" cy="58458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9820" y="2207895"/>
            <a:ext cx="2527935" cy="2442845"/>
          </a:xfrm>
          <a:prstGeom prst="rect">
            <a:avLst/>
          </a:prstGeom>
          <a:ln w="12700" cmpd="sng">
            <a:noFill/>
            <a:prstDash val="sysDot"/>
          </a:ln>
        </p:spPr>
      </p:pic>
      <p:sp>
        <p:nvSpPr>
          <p:cNvPr id="16" name="下箭头 15"/>
          <p:cNvSpPr/>
          <p:nvPr/>
        </p:nvSpPr>
        <p:spPr>
          <a:xfrm>
            <a:off x="7214235" y="4376420"/>
            <a:ext cx="260350" cy="26035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rcRect l="15029" t="2749" r="11754" b="27826"/>
          <a:stretch>
            <a:fillRect/>
          </a:stretch>
        </p:blipFill>
        <p:spPr>
          <a:xfrm>
            <a:off x="9378315" y="4716145"/>
            <a:ext cx="2616200" cy="15875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116320" y="1871980"/>
            <a:ext cx="295719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开榫槽边角接合</a:t>
            </a:r>
          </a:p>
          <a:p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Corner Joint with Mortise and Tenon Groove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rcRect l="15996" t="20487" r="28777" b="18497"/>
          <a:stretch>
            <a:fillRect/>
          </a:stretch>
        </p:blipFill>
        <p:spPr>
          <a:xfrm>
            <a:off x="9349740" y="2506980"/>
            <a:ext cx="2581275" cy="201676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9349740" y="1871980"/>
            <a:ext cx="264477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金属钉加固</a:t>
            </a:r>
          </a:p>
          <a:p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</a:rPr>
              <a:t>Reinforcement with Metal Nails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94095" y="414020"/>
            <a:ext cx="58369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檩条和椽子：十字交叉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sym typeface="+mn-ea"/>
              </a:rPr>
              <a:t>连接节点：椽檩上皮齐平，开榫相接，椽子下皮加钉固定</a:t>
            </a:r>
            <a:r>
              <a:rPr lang="en-US" altLang="zh-CN" sz="1400">
                <a:sym typeface="+mn-ea"/>
              </a:rPr>
              <a:t>.</a:t>
            </a:r>
            <a:endParaRPr lang="zh-CN" altLang="en-US" sz="1400"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Purlins and Rafters: Cross Crossing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Connection Joint: The upper surfaces of the rafters and purlins are flush, connected by tenons, and the lower surfaces of the rafters are fixed with nails.</a:t>
            </a:r>
          </a:p>
        </p:txBody>
      </p:sp>
      <p:sp>
        <p:nvSpPr>
          <p:cNvPr id="20" name="下箭头 19"/>
          <p:cNvSpPr/>
          <p:nvPr/>
        </p:nvSpPr>
        <p:spPr>
          <a:xfrm>
            <a:off x="10556240" y="4390390"/>
            <a:ext cx="260350" cy="26035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5384800" y="2207895"/>
            <a:ext cx="51117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none"/>
            <a:tailEnd type="oval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9073515" y="1774190"/>
            <a:ext cx="0" cy="4606925"/>
          </a:xfrm>
          <a:prstGeom prst="line">
            <a:avLst/>
          </a:prstGeom>
          <a:ln w="19050" cmpd="sng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任意多边形 29"/>
          <p:cNvSpPr/>
          <p:nvPr/>
        </p:nvSpPr>
        <p:spPr>
          <a:xfrm>
            <a:off x="362585" y="744220"/>
            <a:ext cx="4928870" cy="1252855"/>
          </a:xfrm>
          <a:custGeom>
            <a:avLst/>
            <a:gdLst>
              <a:gd name="connisteX0" fmla="*/ 88900 w 4664710"/>
              <a:gd name="connsiteY0" fmla="*/ 931545 h 1185545"/>
              <a:gd name="connisteX1" fmla="*/ 2324100 w 4664710"/>
              <a:gd name="connsiteY1" fmla="*/ 0 h 1185545"/>
              <a:gd name="connisteX2" fmla="*/ 2378710 w 4664710"/>
              <a:gd name="connsiteY2" fmla="*/ 0 h 1185545"/>
              <a:gd name="connisteX3" fmla="*/ 4664710 w 4664710"/>
              <a:gd name="connsiteY3" fmla="*/ 1016000 h 1185545"/>
              <a:gd name="connisteX4" fmla="*/ 4584700 w 4664710"/>
              <a:gd name="connsiteY4" fmla="*/ 1185545 h 1185545"/>
              <a:gd name="connisteX5" fmla="*/ 2353310 w 4664710"/>
              <a:gd name="connsiteY5" fmla="*/ 190500 h 1185545"/>
              <a:gd name="connisteX6" fmla="*/ 76200 w 4664710"/>
              <a:gd name="connsiteY6" fmla="*/ 1151255 h 1185545"/>
              <a:gd name="connisteX7" fmla="*/ 0 w 4664710"/>
              <a:gd name="connsiteY7" fmla="*/ 973455 h 1185545"/>
              <a:gd name="connisteX8" fmla="*/ 88900 w 4664710"/>
              <a:gd name="connsiteY8" fmla="*/ 931545 h 11855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4664710" h="1185545">
                <a:moveTo>
                  <a:pt x="88900" y="931545"/>
                </a:moveTo>
                <a:lnTo>
                  <a:pt x="2324100" y="0"/>
                </a:lnTo>
                <a:lnTo>
                  <a:pt x="2378710" y="0"/>
                </a:lnTo>
                <a:lnTo>
                  <a:pt x="4664710" y="1016000"/>
                </a:lnTo>
                <a:lnTo>
                  <a:pt x="4584700" y="1185545"/>
                </a:lnTo>
                <a:lnTo>
                  <a:pt x="2353310" y="190500"/>
                </a:lnTo>
                <a:lnTo>
                  <a:pt x="76200" y="1151255"/>
                </a:lnTo>
                <a:lnTo>
                  <a:pt x="0" y="973455"/>
                </a:lnTo>
                <a:lnTo>
                  <a:pt x="88900" y="931545"/>
                </a:lnTo>
                <a:close/>
              </a:path>
            </a:pathLst>
          </a:cu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62585" y="1345565"/>
            <a:ext cx="4928870" cy="1252855"/>
          </a:xfrm>
          <a:custGeom>
            <a:avLst/>
            <a:gdLst>
              <a:gd name="connisteX0" fmla="*/ 88900 w 4664710"/>
              <a:gd name="connsiteY0" fmla="*/ 931545 h 1185545"/>
              <a:gd name="connisteX1" fmla="*/ 2324100 w 4664710"/>
              <a:gd name="connsiteY1" fmla="*/ 0 h 1185545"/>
              <a:gd name="connisteX2" fmla="*/ 2378710 w 4664710"/>
              <a:gd name="connsiteY2" fmla="*/ 0 h 1185545"/>
              <a:gd name="connisteX3" fmla="*/ 4664710 w 4664710"/>
              <a:gd name="connsiteY3" fmla="*/ 1016000 h 1185545"/>
              <a:gd name="connisteX4" fmla="*/ 4584700 w 4664710"/>
              <a:gd name="connsiteY4" fmla="*/ 1185545 h 1185545"/>
              <a:gd name="connisteX5" fmla="*/ 2353310 w 4664710"/>
              <a:gd name="connsiteY5" fmla="*/ 190500 h 1185545"/>
              <a:gd name="connisteX6" fmla="*/ 76200 w 4664710"/>
              <a:gd name="connsiteY6" fmla="*/ 1151255 h 1185545"/>
              <a:gd name="connisteX7" fmla="*/ 0 w 4664710"/>
              <a:gd name="connsiteY7" fmla="*/ 973455 h 1185545"/>
              <a:gd name="connisteX8" fmla="*/ 88900 w 4664710"/>
              <a:gd name="connsiteY8" fmla="*/ 931545 h 11855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4664710" h="1185545">
                <a:moveTo>
                  <a:pt x="88900" y="931545"/>
                </a:moveTo>
                <a:lnTo>
                  <a:pt x="2324100" y="0"/>
                </a:lnTo>
                <a:lnTo>
                  <a:pt x="2378710" y="0"/>
                </a:lnTo>
                <a:lnTo>
                  <a:pt x="4664710" y="1016000"/>
                </a:lnTo>
                <a:lnTo>
                  <a:pt x="4584700" y="1185545"/>
                </a:lnTo>
                <a:lnTo>
                  <a:pt x="2353310" y="190500"/>
                </a:lnTo>
                <a:lnTo>
                  <a:pt x="76200" y="1151255"/>
                </a:lnTo>
                <a:lnTo>
                  <a:pt x="0" y="973455"/>
                </a:lnTo>
                <a:lnTo>
                  <a:pt x="88900" y="931545"/>
                </a:lnTo>
                <a:close/>
              </a:path>
            </a:pathLst>
          </a:cu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5243830" y="1899920"/>
            <a:ext cx="147955" cy="629920"/>
          </a:xfrm>
          <a:custGeom>
            <a:avLst/>
            <a:gdLst>
              <a:gd name="connisteX0" fmla="*/ 0 w 147955"/>
              <a:gd name="connsiteY0" fmla="*/ 0 h 629920"/>
              <a:gd name="connisteX1" fmla="*/ 147955 w 147955"/>
              <a:gd name="connsiteY1" fmla="*/ 0 h 629920"/>
              <a:gd name="connisteX2" fmla="*/ 147955 w 147955"/>
              <a:gd name="connsiteY2" fmla="*/ 629920 h 629920"/>
              <a:gd name="connisteX3" fmla="*/ 7620 w 147955"/>
              <a:gd name="connsiteY3" fmla="*/ 629920 h 6299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47955" h="629920">
                <a:moveTo>
                  <a:pt x="0" y="0"/>
                </a:moveTo>
                <a:lnTo>
                  <a:pt x="147955" y="0"/>
                </a:lnTo>
                <a:lnTo>
                  <a:pt x="147955" y="629920"/>
                </a:lnTo>
                <a:lnTo>
                  <a:pt x="7620" y="62992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结构节点介绍</a:t>
            </a:r>
            <a:r>
              <a:rPr lang="zh-CN" altLang="en-US" sz="1400" b="1">
                <a:sym typeface="+mn-ea"/>
              </a:rPr>
              <a:t> </a:t>
            </a:r>
            <a:r>
              <a:rPr lang="en-US" altLang="zh-CN" sz="1600" b="1">
                <a:sym typeface="+mn-ea"/>
              </a:rPr>
              <a:t>Introduction to Structural Joints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" y="671830"/>
            <a:ext cx="5609590" cy="58458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94095" y="414020"/>
            <a:ext cx="58369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檩条和上弦杆：十字交叉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sym typeface="+mn-ea"/>
              </a:rPr>
              <a:t>连接节点：开榫槽插接</a:t>
            </a:r>
          </a:p>
          <a:p>
            <a:pPr algn="l"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Purlins and Top Chords: Cross Crossing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Connection Joint: Mortise Groove Insertion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362585" y="744220"/>
            <a:ext cx="4928870" cy="1252855"/>
          </a:xfrm>
          <a:custGeom>
            <a:avLst/>
            <a:gdLst>
              <a:gd name="connisteX0" fmla="*/ 88900 w 4664710"/>
              <a:gd name="connsiteY0" fmla="*/ 931545 h 1185545"/>
              <a:gd name="connisteX1" fmla="*/ 2324100 w 4664710"/>
              <a:gd name="connsiteY1" fmla="*/ 0 h 1185545"/>
              <a:gd name="connisteX2" fmla="*/ 2378710 w 4664710"/>
              <a:gd name="connsiteY2" fmla="*/ 0 h 1185545"/>
              <a:gd name="connisteX3" fmla="*/ 4664710 w 4664710"/>
              <a:gd name="connsiteY3" fmla="*/ 1016000 h 1185545"/>
              <a:gd name="connisteX4" fmla="*/ 4584700 w 4664710"/>
              <a:gd name="connsiteY4" fmla="*/ 1185545 h 1185545"/>
              <a:gd name="connisteX5" fmla="*/ 2353310 w 4664710"/>
              <a:gd name="connsiteY5" fmla="*/ 190500 h 1185545"/>
              <a:gd name="connisteX6" fmla="*/ 76200 w 4664710"/>
              <a:gd name="connsiteY6" fmla="*/ 1151255 h 1185545"/>
              <a:gd name="connisteX7" fmla="*/ 0 w 4664710"/>
              <a:gd name="connsiteY7" fmla="*/ 973455 h 1185545"/>
              <a:gd name="connisteX8" fmla="*/ 88900 w 4664710"/>
              <a:gd name="connsiteY8" fmla="*/ 931545 h 11855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4664710" h="1185545">
                <a:moveTo>
                  <a:pt x="88900" y="931545"/>
                </a:moveTo>
                <a:lnTo>
                  <a:pt x="2324100" y="0"/>
                </a:lnTo>
                <a:lnTo>
                  <a:pt x="2378710" y="0"/>
                </a:lnTo>
                <a:lnTo>
                  <a:pt x="4664710" y="1016000"/>
                </a:lnTo>
                <a:lnTo>
                  <a:pt x="4584700" y="1185545"/>
                </a:lnTo>
                <a:lnTo>
                  <a:pt x="2353310" y="190500"/>
                </a:lnTo>
                <a:lnTo>
                  <a:pt x="76200" y="1151255"/>
                </a:lnTo>
                <a:lnTo>
                  <a:pt x="0" y="973455"/>
                </a:lnTo>
                <a:lnTo>
                  <a:pt x="88900" y="931545"/>
                </a:lnTo>
                <a:close/>
              </a:path>
            </a:pathLst>
          </a:cu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62585" y="2359025"/>
            <a:ext cx="4928870" cy="1252855"/>
          </a:xfrm>
          <a:custGeom>
            <a:avLst/>
            <a:gdLst>
              <a:gd name="connisteX0" fmla="*/ 88900 w 4664710"/>
              <a:gd name="connsiteY0" fmla="*/ 931545 h 1185545"/>
              <a:gd name="connisteX1" fmla="*/ 2324100 w 4664710"/>
              <a:gd name="connsiteY1" fmla="*/ 0 h 1185545"/>
              <a:gd name="connisteX2" fmla="*/ 2378710 w 4664710"/>
              <a:gd name="connsiteY2" fmla="*/ 0 h 1185545"/>
              <a:gd name="connisteX3" fmla="*/ 4664710 w 4664710"/>
              <a:gd name="connsiteY3" fmla="*/ 1016000 h 1185545"/>
              <a:gd name="connisteX4" fmla="*/ 4584700 w 4664710"/>
              <a:gd name="connsiteY4" fmla="*/ 1185545 h 1185545"/>
              <a:gd name="connisteX5" fmla="*/ 2353310 w 4664710"/>
              <a:gd name="connsiteY5" fmla="*/ 190500 h 1185545"/>
              <a:gd name="connisteX6" fmla="*/ 76200 w 4664710"/>
              <a:gd name="connsiteY6" fmla="*/ 1151255 h 1185545"/>
              <a:gd name="connisteX7" fmla="*/ 0 w 4664710"/>
              <a:gd name="connsiteY7" fmla="*/ 973455 h 1185545"/>
              <a:gd name="connisteX8" fmla="*/ 88900 w 4664710"/>
              <a:gd name="connsiteY8" fmla="*/ 931545 h 11855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4664710" h="1185545">
                <a:moveTo>
                  <a:pt x="88900" y="931545"/>
                </a:moveTo>
                <a:lnTo>
                  <a:pt x="2324100" y="0"/>
                </a:lnTo>
                <a:lnTo>
                  <a:pt x="2378710" y="0"/>
                </a:lnTo>
                <a:lnTo>
                  <a:pt x="4664710" y="1016000"/>
                </a:lnTo>
                <a:lnTo>
                  <a:pt x="4584700" y="1185545"/>
                </a:lnTo>
                <a:lnTo>
                  <a:pt x="2353310" y="190500"/>
                </a:lnTo>
                <a:lnTo>
                  <a:pt x="76200" y="1151255"/>
                </a:lnTo>
                <a:lnTo>
                  <a:pt x="0" y="973455"/>
                </a:lnTo>
                <a:lnTo>
                  <a:pt x="88900" y="931545"/>
                </a:lnTo>
                <a:close/>
              </a:path>
            </a:pathLst>
          </a:cu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右中括号 8"/>
          <p:cNvSpPr/>
          <p:nvPr/>
        </p:nvSpPr>
        <p:spPr>
          <a:xfrm>
            <a:off x="5295900" y="1825625"/>
            <a:ext cx="118110" cy="1600200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5407025" y="2625725"/>
            <a:ext cx="48895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none"/>
            <a:tailEnd type="oval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710" y="1997075"/>
            <a:ext cx="2823845" cy="20980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710" y="4389755"/>
            <a:ext cx="2823845" cy="18719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040" y="4389755"/>
            <a:ext cx="2834640" cy="2036445"/>
          </a:xfrm>
          <a:prstGeom prst="rect">
            <a:avLst/>
          </a:prstGeom>
        </p:spPr>
      </p:pic>
      <p:sp>
        <p:nvSpPr>
          <p:cNvPr id="18" name="下箭头 17"/>
          <p:cNvSpPr/>
          <p:nvPr/>
        </p:nvSpPr>
        <p:spPr>
          <a:xfrm>
            <a:off x="7214235" y="4159885"/>
            <a:ext cx="260350" cy="26035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5755" y="1997075"/>
            <a:ext cx="2828925" cy="202120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6116320" y="1428750"/>
            <a:ext cx="28968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开榫槽十字插接</a:t>
            </a:r>
          </a:p>
          <a:p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Tenoned Cross Insertion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147810" y="1428750"/>
            <a:ext cx="289687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檩条、上弦杆、椽子位置关系示意</a:t>
            </a:r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Positional Relationship Among Purlins, Top Chords and Rafters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9073515" y="1507490"/>
            <a:ext cx="0" cy="4873625"/>
          </a:xfrm>
          <a:prstGeom prst="line">
            <a:avLst/>
          </a:prstGeom>
          <a:ln w="19050" cmpd="sng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结构节点介绍</a:t>
            </a:r>
            <a:r>
              <a:rPr lang="zh-CN" altLang="en-US" sz="1400" b="1">
                <a:sym typeface="+mn-ea"/>
              </a:rPr>
              <a:t> </a:t>
            </a:r>
            <a:r>
              <a:rPr lang="en-US" altLang="zh-CN" sz="1600" b="1">
                <a:sym typeface="+mn-ea"/>
              </a:rPr>
              <a:t>Introduction to Structural Joints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" y="671830"/>
            <a:ext cx="5609590" cy="5845810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>
            <a:off x="362585" y="2359025"/>
            <a:ext cx="4928870" cy="1252855"/>
          </a:xfrm>
          <a:custGeom>
            <a:avLst/>
            <a:gdLst>
              <a:gd name="connisteX0" fmla="*/ 88900 w 4664710"/>
              <a:gd name="connsiteY0" fmla="*/ 931545 h 1185545"/>
              <a:gd name="connisteX1" fmla="*/ 2324100 w 4664710"/>
              <a:gd name="connsiteY1" fmla="*/ 0 h 1185545"/>
              <a:gd name="connisteX2" fmla="*/ 2378710 w 4664710"/>
              <a:gd name="connsiteY2" fmla="*/ 0 h 1185545"/>
              <a:gd name="connisteX3" fmla="*/ 4664710 w 4664710"/>
              <a:gd name="connsiteY3" fmla="*/ 1016000 h 1185545"/>
              <a:gd name="connisteX4" fmla="*/ 4584700 w 4664710"/>
              <a:gd name="connsiteY4" fmla="*/ 1185545 h 1185545"/>
              <a:gd name="connisteX5" fmla="*/ 2353310 w 4664710"/>
              <a:gd name="connsiteY5" fmla="*/ 190500 h 1185545"/>
              <a:gd name="connisteX6" fmla="*/ 76200 w 4664710"/>
              <a:gd name="connsiteY6" fmla="*/ 1151255 h 1185545"/>
              <a:gd name="connisteX7" fmla="*/ 0 w 4664710"/>
              <a:gd name="connsiteY7" fmla="*/ 973455 h 1185545"/>
              <a:gd name="connisteX8" fmla="*/ 88900 w 4664710"/>
              <a:gd name="connsiteY8" fmla="*/ 931545 h 11855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4664710" h="1185545">
                <a:moveTo>
                  <a:pt x="88900" y="931545"/>
                </a:moveTo>
                <a:lnTo>
                  <a:pt x="2324100" y="0"/>
                </a:lnTo>
                <a:lnTo>
                  <a:pt x="2378710" y="0"/>
                </a:lnTo>
                <a:lnTo>
                  <a:pt x="4664710" y="1016000"/>
                </a:lnTo>
                <a:lnTo>
                  <a:pt x="4584700" y="1185545"/>
                </a:lnTo>
                <a:lnTo>
                  <a:pt x="2353310" y="190500"/>
                </a:lnTo>
                <a:lnTo>
                  <a:pt x="76200" y="1151255"/>
                </a:lnTo>
                <a:lnTo>
                  <a:pt x="0" y="973455"/>
                </a:lnTo>
                <a:lnTo>
                  <a:pt x="88900" y="931545"/>
                </a:lnTo>
                <a:close/>
              </a:path>
            </a:pathLst>
          </a:cu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821555" y="3810635"/>
            <a:ext cx="107442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none"/>
            <a:tailEnd type="oval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134235" y="3114675"/>
            <a:ext cx="1390015" cy="916305"/>
          </a:xfrm>
          <a:prstGeom prst="rect">
            <a:avLst/>
          </a:pr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524250" y="3425825"/>
            <a:ext cx="1297305" cy="570230"/>
          </a:xfrm>
          <a:custGeom>
            <a:avLst/>
            <a:gdLst>
              <a:gd name="connisteX0" fmla="*/ 1837055 w 1837055"/>
              <a:gd name="connsiteY0" fmla="*/ 0 h 570230"/>
              <a:gd name="connisteX1" fmla="*/ 1837055 w 1837055"/>
              <a:gd name="connsiteY1" fmla="*/ 570230 h 570230"/>
              <a:gd name="connisteX2" fmla="*/ 0 w 1837055"/>
              <a:gd name="connsiteY2" fmla="*/ 570230 h 57023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837055" h="570230">
                <a:moveTo>
                  <a:pt x="1837055" y="0"/>
                </a:moveTo>
                <a:lnTo>
                  <a:pt x="1837055" y="570230"/>
                </a:lnTo>
                <a:lnTo>
                  <a:pt x="0" y="57023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2175" y="2083435"/>
            <a:ext cx="3587750" cy="2200910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/>
        </p:nvCxnSpPr>
        <p:spPr>
          <a:xfrm flipV="1">
            <a:off x="9037955" y="2522855"/>
            <a:ext cx="0" cy="311150"/>
          </a:xfrm>
          <a:prstGeom prst="straightConnector1">
            <a:avLst/>
          </a:prstGeom>
          <a:ln w="6350" cmpd="sng">
            <a:solidFill>
              <a:srgbClr val="C00000"/>
            </a:solidFill>
            <a:prstDash val="sysDash"/>
            <a:headEnd type="oval" w="sm" len="sm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5350" y="4284345"/>
            <a:ext cx="3584575" cy="205613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823200" y="3710305"/>
            <a:ext cx="28968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1400">
                <a:sym typeface="+mn-ea"/>
              </a:rPr>
              <a:t>开榫槽斜插</a:t>
            </a:r>
          </a:p>
          <a:p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Mortise and tenon oblique insertion</a:t>
            </a:r>
            <a:endParaRPr lang="en-US" altLang="zh-CN" sz="12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  <p:cxnSp>
        <p:nvCxnSpPr>
          <p:cNvPr id="33" name="直接箭头连接符 32"/>
          <p:cNvCxnSpPr/>
          <p:nvPr/>
        </p:nvCxnSpPr>
        <p:spPr>
          <a:xfrm flipV="1">
            <a:off x="8204835" y="3218815"/>
            <a:ext cx="0" cy="311150"/>
          </a:xfrm>
          <a:prstGeom prst="straightConnector1">
            <a:avLst/>
          </a:prstGeom>
          <a:ln w="6350" cmpd="sng">
            <a:solidFill>
              <a:srgbClr val="C00000"/>
            </a:solidFill>
            <a:prstDash val="sysDash"/>
            <a:headEnd type="oval" w="sm" len="sm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 flipV="1">
            <a:off x="9871075" y="2802255"/>
            <a:ext cx="0" cy="384175"/>
          </a:xfrm>
          <a:prstGeom prst="straightConnector1">
            <a:avLst/>
          </a:prstGeom>
          <a:ln w="6350" cmpd="sng">
            <a:solidFill>
              <a:srgbClr val="C00000"/>
            </a:solidFill>
            <a:prstDash val="sysDash"/>
            <a:headEnd type="oval" w="sm" len="sm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8632825" y="2930525"/>
            <a:ext cx="28968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ym typeface="+mn-ea"/>
              </a:rPr>
              <a:t>大格肩榫接合</a:t>
            </a:r>
          </a:p>
          <a:p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Shoulder Tenon Joint</a:t>
            </a:r>
            <a:endParaRPr lang="en-US" altLang="zh-CN" sz="12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94095" y="369570"/>
            <a:ext cx="58369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上弦杆和中柱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腹杆：倾斜交叉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sym typeface="+mn-ea"/>
              </a:rPr>
              <a:t>上弦杆和中柱连接方式：斜双格</a:t>
            </a:r>
            <a:r>
              <a:rPr lang="zh-CN" altLang="en-US" sz="1400"/>
              <a:t>肩榫接合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sym typeface="+mn-ea"/>
              </a:rPr>
              <a:t>上弦杆和腹杆连接方式：开榫槽斜插</a:t>
            </a:r>
            <a:endParaRPr lang="zh-CN" altLang="en-US" sz="1400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Top Chords and Middle Columns/</a:t>
            </a:r>
            <a:r>
              <a:rPr lang="en-US" altLang="zh-CN" sz="16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Web members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Inclined Crossing</a:t>
            </a:r>
            <a:endParaRPr lang="en-US" altLang="zh-CN" sz="12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Connection method between top chords and middle columns: Obliquely double-shouldered tenon joint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Connection method between top chords and web members: mortise groove oblique insertion</a:t>
            </a:r>
          </a:p>
        </p:txBody>
      </p:sp>
      <p:sp>
        <p:nvSpPr>
          <p:cNvPr id="36" name="下箭头 35"/>
          <p:cNvSpPr/>
          <p:nvPr/>
        </p:nvSpPr>
        <p:spPr>
          <a:xfrm>
            <a:off x="8928100" y="4284345"/>
            <a:ext cx="260350" cy="26035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结构节点介绍</a:t>
            </a:r>
            <a:r>
              <a:rPr lang="zh-CN" altLang="en-US" sz="1400" b="1">
                <a:sym typeface="+mn-ea"/>
              </a:rPr>
              <a:t> </a:t>
            </a:r>
            <a:r>
              <a:rPr lang="en-US" altLang="zh-CN" sz="1600" b="1">
                <a:sym typeface="+mn-ea"/>
              </a:rPr>
              <a:t>Introduction to Structural Joints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" y="671830"/>
            <a:ext cx="5609590" cy="584581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3518535" y="3717290"/>
            <a:ext cx="237744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none"/>
            <a:tailEnd type="oval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134235" y="3114675"/>
            <a:ext cx="1390015" cy="916305"/>
          </a:xfrm>
          <a:prstGeom prst="rect">
            <a:avLst/>
          </a:pr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4095" y="369570"/>
            <a:ext cx="58369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中柱和腹杆：倾斜交叉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sym typeface="+mn-ea"/>
              </a:rPr>
              <a:t>连接方式：</a:t>
            </a:r>
            <a:r>
              <a:rPr lang="zh-CN" altLang="en-US" sz="1400"/>
              <a:t>肩榫接合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Middle Columns and 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Web members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Inclined Crossing</a:t>
            </a:r>
            <a:endParaRPr lang="en-US" altLang="zh-CN" sz="12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Connection Method: Shoulder Tenon Joint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934835" y="1543050"/>
            <a:ext cx="3736975" cy="2402840"/>
            <a:chOff x="11511" y="2462"/>
            <a:chExt cx="5295" cy="340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94" y="2462"/>
              <a:ext cx="4912" cy="3190"/>
            </a:xfrm>
            <a:prstGeom prst="rect">
              <a:avLst/>
            </a:prstGeom>
          </p:spPr>
        </p:pic>
        <p:sp>
          <p:nvSpPr>
            <p:cNvPr id="9" name="任意多边形 8"/>
            <p:cNvSpPr/>
            <p:nvPr/>
          </p:nvSpPr>
          <p:spPr>
            <a:xfrm>
              <a:off x="11511" y="4897"/>
              <a:ext cx="2450" cy="970"/>
            </a:xfrm>
            <a:custGeom>
              <a:avLst/>
              <a:gdLst>
                <a:gd name="connisteX0" fmla="*/ 184150 w 1555750"/>
                <a:gd name="connsiteY0" fmla="*/ 0 h 615950"/>
                <a:gd name="connisteX1" fmla="*/ 1555750 w 1555750"/>
                <a:gd name="connsiteY1" fmla="*/ 419100 h 615950"/>
                <a:gd name="connisteX2" fmla="*/ 1460500 w 1555750"/>
                <a:gd name="connsiteY2" fmla="*/ 615950 h 615950"/>
                <a:gd name="connisteX3" fmla="*/ 628650 w 1555750"/>
                <a:gd name="connsiteY3" fmla="*/ 482600 h 615950"/>
                <a:gd name="connisteX4" fmla="*/ 0 w 1555750"/>
                <a:gd name="connsiteY4" fmla="*/ 107950 h 615950"/>
                <a:gd name="connisteX5" fmla="*/ 215900 w 1555750"/>
                <a:gd name="connsiteY5" fmla="*/ 12700 h 61595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1555750" h="615950">
                  <a:moveTo>
                    <a:pt x="184150" y="0"/>
                  </a:moveTo>
                  <a:lnTo>
                    <a:pt x="1555750" y="419100"/>
                  </a:lnTo>
                  <a:lnTo>
                    <a:pt x="1460500" y="615950"/>
                  </a:lnTo>
                  <a:lnTo>
                    <a:pt x="628650" y="482600"/>
                  </a:lnTo>
                  <a:lnTo>
                    <a:pt x="0" y="107950"/>
                  </a:lnTo>
                  <a:lnTo>
                    <a:pt x="215900" y="1270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19925" y="3463925"/>
            <a:ext cx="3652520" cy="3036570"/>
            <a:chOff x="11631" y="5934"/>
            <a:chExt cx="5176" cy="430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894" y="6628"/>
              <a:ext cx="4913" cy="3416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/>
          </p:nvSpPr>
          <p:spPr>
            <a:xfrm>
              <a:off x="11631" y="9287"/>
              <a:ext cx="2520" cy="950"/>
            </a:xfrm>
            <a:custGeom>
              <a:avLst/>
              <a:gdLst>
                <a:gd name="connisteX0" fmla="*/ 82550 w 1600200"/>
                <a:gd name="connsiteY0" fmla="*/ 6350 h 603250"/>
                <a:gd name="connisteX1" fmla="*/ 1600200 w 1600200"/>
                <a:gd name="connsiteY1" fmla="*/ 482600 h 603250"/>
                <a:gd name="connisteX2" fmla="*/ 1479550 w 1600200"/>
                <a:gd name="connsiteY2" fmla="*/ 558800 h 603250"/>
                <a:gd name="connisteX3" fmla="*/ 139700 w 1600200"/>
                <a:gd name="connsiteY3" fmla="*/ 603250 h 603250"/>
                <a:gd name="connisteX4" fmla="*/ 0 w 1600200"/>
                <a:gd name="connsiteY4" fmla="*/ 139700 h 603250"/>
                <a:gd name="connisteX5" fmla="*/ 120650 w 1600200"/>
                <a:gd name="connsiteY5" fmla="*/ 0 h 60325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1600200" h="603250">
                  <a:moveTo>
                    <a:pt x="82550" y="6350"/>
                  </a:moveTo>
                  <a:lnTo>
                    <a:pt x="1600200" y="482600"/>
                  </a:lnTo>
                  <a:lnTo>
                    <a:pt x="1479550" y="558800"/>
                  </a:lnTo>
                  <a:lnTo>
                    <a:pt x="139700" y="603250"/>
                  </a:lnTo>
                  <a:lnTo>
                    <a:pt x="0" y="139700"/>
                  </a:lnTo>
                  <a:lnTo>
                    <a:pt x="12065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11631" y="5934"/>
              <a:ext cx="2520" cy="950"/>
            </a:xfrm>
            <a:custGeom>
              <a:avLst/>
              <a:gdLst>
                <a:gd name="connisteX0" fmla="*/ 82550 w 1600200"/>
                <a:gd name="connsiteY0" fmla="*/ 6350 h 603250"/>
                <a:gd name="connisteX1" fmla="*/ 1600200 w 1600200"/>
                <a:gd name="connsiteY1" fmla="*/ 482600 h 603250"/>
                <a:gd name="connisteX2" fmla="*/ 1479550 w 1600200"/>
                <a:gd name="connsiteY2" fmla="*/ 558800 h 603250"/>
                <a:gd name="connisteX3" fmla="*/ 139700 w 1600200"/>
                <a:gd name="connsiteY3" fmla="*/ 603250 h 603250"/>
                <a:gd name="connisteX4" fmla="*/ 0 w 1600200"/>
                <a:gd name="connsiteY4" fmla="*/ 139700 h 603250"/>
                <a:gd name="connisteX5" fmla="*/ 120650 w 1600200"/>
                <a:gd name="connsiteY5" fmla="*/ 0 h 60325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1600200" h="603250">
                  <a:moveTo>
                    <a:pt x="82550" y="6350"/>
                  </a:moveTo>
                  <a:lnTo>
                    <a:pt x="1600200" y="482600"/>
                  </a:lnTo>
                  <a:lnTo>
                    <a:pt x="1479550" y="558800"/>
                  </a:lnTo>
                  <a:lnTo>
                    <a:pt x="139700" y="603250"/>
                  </a:lnTo>
                  <a:lnTo>
                    <a:pt x="0" y="139700"/>
                  </a:lnTo>
                  <a:lnTo>
                    <a:pt x="12065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下箭头 35"/>
          <p:cNvSpPr/>
          <p:nvPr/>
        </p:nvSpPr>
        <p:spPr>
          <a:xfrm>
            <a:off x="8882380" y="3770630"/>
            <a:ext cx="260350" cy="26035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 flipH="1" flipV="1">
            <a:off x="9046210" y="3295015"/>
            <a:ext cx="200025" cy="73025"/>
          </a:xfrm>
          <a:prstGeom prst="straightConnector1">
            <a:avLst/>
          </a:prstGeom>
          <a:ln w="6350" cmpd="sng">
            <a:solidFill>
              <a:srgbClr val="C00000"/>
            </a:solidFill>
            <a:prstDash val="sysDash"/>
            <a:headEnd type="oval" w="sm" len="sm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8684260" y="3194685"/>
            <a:ext cx="155575" cy="66675"/>
          </a:xfrm>
          <a:prstGeom prst="straightConnector1">
            <a:avLst/>
          </a:prstGeom>
          <a:ln w="6350" cmpd="sng">
            <a:solidFill>
              <a:srgbClr val="C00000"/>
            </a:solidFill>
            <a:prstDash val="sysDash"/>
            <a:headEnd type="oval" w="sm" len="sm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结构节点介绍</a:t>
            </a:r>
            <a:r>
              <a:rPr lang="zh-CN" altLang="en-US" sz="1400" b="1">
                <a:sym typeface="+mn-ea"/>
              </a:rPr>
              <a:t> </a:t>
            </a:r>
            <a:r>
              <a:rPr lang="en-US" altLang="zh-CN" sz="1600" b="1">
                <a:sym typeface="+mn-ea"/>
              </a:rPr>
              <a:t>Introduction to Structural Joints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" y="671830"/>
            <a:ext cx="5609590" cy="584581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5333365" y="3976370"/>
            <a:ext cx="56769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none"/>
            <a:tailEnd type="oval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529590" y="4165600"/>
            <a:ext cx="4585335" cy="263525"/>
          </a:xfrm>
          <a:prstGeom prst="rect">
            <a:avLst/>
          </a:pr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4095" y="369570"/>
            <a:ext cx="58369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中柱和下弦杆：垂直交叉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sym typeface="+mn-ea"/>
              </a:rPr>
              <a:t>连接方式：</a:t>
            </a:r>
            <a:r>
              <a:rPr lang="zh-CN" altLang="en-US" sz="1400"/>
              <a:t>直榫接合</a:t>
            </a:r>
            <a:r>
              <a:rPr lang="en-US" altLang="zh-CN" sz="1400"/>
              <a:t>+</a:t>
            </a:r>
            <a:r>
              <a:rPr lang="zh-CN" altLang="en-US" sz="1400"/>
              <a:t>金属件固定</a:t>
            </a:r>
          </a:p>
          <a:p>
            <a:pPr algn="l"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Middle Columns and Bottom Chords: Vertical Crossing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Connection Method: Straight Tenon Joint + Metal Fastener Fixing</a:t>
            </a:r>
          </a:p>
        </p:txBody>
      </p:sp>
      <p:sp>
        <p:nvSpPr>
          <p:cNvPr id="10" name="矩形 9"/>
          <p:cNvSpPr/>
          <p:nvPr/>
        </p:nvSpPr>
        <p:spPr>
          <a:xfrm>
            <a:off x="2743835" y="3145155"/>
            <a:ext cx="203200" cy="969010"/>
          </a:xfrm>
          <a:prstGeom prst="rect">
            <a:avLst/>
          </a:pr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2955925" y="3594100"/>
            <a:ext cx="2377440" cy="701040"/>
          </a:xfrm>
          <a:custGeom>
            <a:avLst/>
            <a:gdLst>
              <a:gd name="connisteX0" fmla="*/ 0 w 2377440"/>
              <a:gd name="connsiteY0" fmla="*/ 0 h 701040"/>
              <a:gd name="connisteX1" fmla="*/ 2377440 w 2377440"/>
              <a:gd name="connsiteY1" fmla="*/ 0 h 701040"/>
              <a:gd name="connisteX2" fmla="*/ 2377440 w 2377440"/>
              <a:gd name="connsiteY2" fmla="*/ 701040 h 701040"/>
              <a:gd name="connisteX3" fmla="*/ 2153920 w 2377440"/>
              <a:gd name="connsiteY3" fmla="*/ 701040 h 70104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377440" h="701040">
                <a:moveTo>
                  <a:pt x="0" y="0"/>
                </a:moveTo>
                <a:lnTo>
                  <a:pt x="2377440" y="0"/>
                </a:lnTo>
                <a:lnTo>
                  <a:pt x="2377440" y="701040"/>
                </a:lnTo>
                <a:lnTo>
                  <a:pt x="2153920" y="70104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rcRect l="5236" t="13419" r="26589" b="7835"/>
          <a:stretch>
            <a:fillRect/>
          </a:stretch>
        </p:blipFill>
        <p:spPr>
          <a:xfrm>
            <a:off x="6353175" y="4256405"/>
            <a:ext cx="2736215" cy="195262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353175" y="1477010"/>
            <a:ext cx="3709035" cy="2331806"/>
            <a:chOff x="10245" y="2874"/>
            <a:chExt cx="6760" cy="42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rcRect l="6261" t="8607" r="8229" b="6273"/>
            <a:stretch>
              <a:fillRect/>
            </a:stretch>
          </p:blipFill>
          <p:spPr>
            <a:xfrm>
              <a:off x="10245" y="3257"/>
              <a:ext cx="6214" cy="3867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4085" y="2874"/>
              <a:ext cx="2920" cy="2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下箭头 20"/>
          <p:cNvSpPr/>
          <p:nvPr/>
        </p:nvSpPr>
        <p:spPr>
          <a:xfrm>
            <a:off x="7824470" y="3902710"/>
            <a:ext cx="260350" cy="26035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箭头连接符 21"/>
          <p:cNvCxnSpPr/>
          <p:nvPr/>
        </p:nvCxnSpPr>
        <p:spPr>
          <a:xfrm>
            <a:off x="7965440" y="3249295"/>
            <a:ext cx="0" cy="222885"/>
          </a:xfrm>
          <a:prstGeom prst="straightConnector1">
            <a:avLst/>
          </a:prstGeom>
          <a:ln w="6350" cmpd="sng">
            <a:solidFill>
              <a:srgbClr val="C00000"/>
            </a:solidFill>
            <a:prstDash val="sysDash"/>
            <a:headEnd type="oval" w="sm" len="sm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116320" y="1428750"/>
            <a:ext cx="28968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直隼接合</a:t>
            </a:r>
          </a:p>
          <a:p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Straight Tenon Joint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9073515" y="1507490"/>
            <a:ext cx="0" cy="4873625"/>
          </a:xfrm>
          <a:prstGeom prst="line">
            <a:avLst/>
          </a:prstGeom>
          <a:ln w="19050" cmpd="sng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rcRect l="9856" r="17325" b="13158"/>
          <a:stretch>
            <a:fillRect/>
          </a:stretch>
        </p:blipFill>
        <p:spPr>
          <a:xfrm>
            <a:off x="9191625" y="1694180"/>
            <a:ext cx="2495550" cy="212217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9133840" y="1428750"/>
            <a:ext cx="28968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金属件固定</a:t>
            </a:r>
          </a:p>
          <a:p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Metal Fastener Fixing</a:t>
            </a:r>
            <a:endParaRPr lang="en-US" altLang="zh-CN" sz="1200"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V="1">
            <a:off x="9817735" y="2849880"/>
            <a:ext cx="1447800" cy="528320"/>
          </a:xfrm>
          <a:prstGeom prst="straightConnector1">
            <a:avLst/>
          </a:prstGeom>
          <a:ln w="0" cmpd="sng">
            <a:solidFill>
              <a:srgbClr val="C00000">
                <a:alpha val="37000"/>
              </a:srgb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7"/>
          <a:srcRect l="8292" r="24006" b="13620"/>
          <a:stretch>
            <a:fillRect/>
          </a:stretch>
        </p:blipFill>
        <p:spPr>
          <a:xfrm>
            <a:off x="9191625" y="4101465"/>
            <a:ext cx="2495550" cy="2113280"/>
          </a:xfrm>
          <a:prstGeom prst="rect">
            <a:avLst/>
          </a:prstGeom>
        </p:spPr>
      </p:pic>
      <p:sp>
        <p:nvSpPr>
          <p:cNvPr id="27" name="下箭头 26"/>
          <p:cNvSpPr/>
          <p:nvPr/>
        </p:nvSpPr>
        <p:spPr>
          <a:xfrm>
            <a:off x="10452100" y="3902710"/>
            <a:ext cx="260350" cy="26035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结构节点介绍</a:t>
            </a:r>
            <a:r>
              <a:rPr lang="zh-CN" altLang="en-US" sz="1400" b="1">
                <a:sym typeface="+mn-ea"/>
              </a:rPr>
              <a:t> </a:t>
            </a:r>
            <a:r>
              <a:rPr lang="en-US" altLang="zh-CN" sz="1600" b="1">
                <a:sym typeface="+mn-ea"/>
              </a:rPr>
              <a:t>Introduction to Structural Joints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" y="671830"/>
            <a:ext cx="5609590" cy="584581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5415280" y="3976370"/>
            <a:ext cx="48577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none"/>
            <a:tailEnd type="oval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529590" y="4165600"/>
            <a:ext cx="4585335" cy="263525"/>
          </a:xfrm>
          <a:prstGeom prst="rect">
            <a:avLst/>
          </a:pr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4095" y="369570"/>
            <a:ext cx="58369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上弦杆和下弦杆：倾斜交叉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sym typeface="+mn-ea"/>
              </a:rPr>
              <a:t>连接方式：斜大格</a:t>
            </a:r>
            <a:r>
              <a:rPr lang="zh-CN" altLang="en-US" sz="1400"/>
              <a:t>肩榫接合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Top chords and bottom chords: Inclined crossing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Connection Method: Oblique Large-Scarf Shoulder Tenon Joint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695" y="1725930"/>
            <a:ext cx="3844925" cy="24504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rcRect l="7658" r="11279" b="17767"/>
          <a:stretch>
            <a:fillRect/>
          </a:stretch>
        </p:blipFill>
        <p:spPr>
          <a:xfrm>
            <a:off x="7211695" y="4518025"/>
            <a:ext cx="3307080" cy="1898015"/>
          </a:xfrm>
          <a:prstGeom prst="rect">
            <a:avLst/>
          </a:prstGeom>
        </p:spPr>
      </p:pic>
      <p:cxnSp>
        <p:nvCxnSpPr>
          <p:cNvPr id="9" name="直接箭头连接符 8"/>
          <p:cNvCxnSpPr/>
          <p:nvPr/>
        </p:nvCxnSpPr>
        <p:spPr>
          <a:xfrm>
            <a:off x="9323070" y="2922270"/>
            <a:ext cx="0" cy="523875"/>
          </a:xfrm>
          <a:prstGeom prst="straightConnector1">
            <a:avLst/>
          </a:prstGeom>
          <a:ln w="6350" cmpd="sng">
            <a:solidFill>
              <a:srgbClr val="C00000"/>
            </a:solidFill>
            <a:prstDash val="sysDash"/>
            <a:headEnd type="oval" w="sm" len="sm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6" name="下箭头 35"/>
          <p:cNvSpPr/>
          <p:nvPr/>
        </p:nvSpPr>
        <p:spPr>
          <a:xfrm>
            <a:off x="8265160" y="3886200"/>
            <a:ext cx="260350" cy="26035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62585" y="2359025"/>
            <a:ext cx="4928870" cy="1252855"/>
          </a:xfrm>
          <a:custGeom>
            <a:avLst/>
            <a:gdLst>
              <a:gd name="connisteX0" fmla="*/ 88900 w 4664710"/>
              <a:gd name="connsiteY0" fmla="*/ 931545 h 1185545"/>
              <a:gd name="connisteX1" fmla="*/ 2324100 w 4664710"/>
              <a:gd name="connsiteY1" fmla="*/ 0 h 1185545"/>
              <a:gd name="connisteX2" fmla="*/ 2378710 w 4664710"/>
              <a:gd name="connsiteY2" fmla="*/ 0 h 1185545"/>
              <a:gd name="connisteX3" fmla="*/ 4664710 w 4664710"/>
              <a:gd name="connsiteY3" fmla="*/ 1016000 h 1185545"/>
              <a:gd name="connisteX4" fmla="*/ 4584700 w 4664710"/>
              <a:gd name="connsiteY4" fmla="*/ 1185545 h 1185545"/>
              <a:gd name="connisteX5" fmla="*/ 2353310 w 4664710"/>
              <a:gd name="connsiteY5" fmla="*/ 190500 h 1185545"/>
              <a:gd name="connisteX6" fmla="*/ 76200 w 4664710"/>
              <a:gd name="connsiteY6" fmla="*/ 1151255 h 1185545"/>
              <a:gd name="connisteX7" fmla="*/ 0 w 4664710"/>
              <a:gd name="connsiteY7" fmla="*/ 973455 h 1185545"/>
              <a:gd name="connisteX8" fmla="*/ 88900 w 4664710"/>
              <a:gd name="connsiteY8" fmla="*/ 931545 h 11855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4664710" h="1185545">
                <a:moveTo>
                  <a:pt x="88900" y="931545"/>
                </a:moveTo>
                <a:lnTo>
                  <a:pt x="2324100" y="0"/>
                </a:lnTo>
                <a:lnTo>
                  <a:pt x="2378710" y="0"/>
                </a:lnTo>
                <a:lnTo>
                  <a:pt x="4664710" y="1016000"/>
                </a:lnTo>
                <a:lnTo>
                  <a:pt x="4584700" y="1185545"/>
                </a:lnTo>
                <a:lnTo>
                  <a:pt x="2353310" y="190500"/>
                </a:lnTo>
                <a:lnTo>
                  <a:pt x="76200" y="1151255"/>
                </a:lnTo>
                <a:lnTo>
                  <a:pt x="0" y="973455"/>
                </a:lnTo>
                <a:lnTo>
                  <a:pt x="88900" y="931545"/>
                </a:lnTo>
                <a:close/>
              </a:path>
            </a:pathLst>
          </a:cu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5111750" y="3505200"/>
            <a:ext cx="303530" cy="802640"/>
          </a:xfrm>
          <a:custGeom>
            <a:avLst/>
            <a:gdLst>
              <a:gd name="connisteX0" fmla="*/ 137160 w 303530"/>
              <a:gd name="connsiteY0" fmla="*/ 0 h 802640"/>
              <a:gd name="connisteX1" fmla="*/ 303530 w 303530"/>
              <a:gd name="connsiteY1" fmla="*/ 0 h 802640"/>
              <a:gd name="connisteX2" fmla="*/ 303530 w 303530"/>
              <a:gd name="connsiteY2" fmla="*/ 802640 h 802640"/>
              <a:gd name="connisteX3" fmla="*/ 0 w 303530"/>
              <a:gd name="connsiteY3" fmla="*/ 802640 h 80264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3530" h="802640">
                <a:moveTo>
                  <a:pt x="137160" y="0"/>
                </a:moveTo>
                <a:lnTo>
                  <a:pt x="303530" y="0"/>
                </a:lnTo>
                <a:lnTo>
                  <a:pt x="303530" y="802640"/>
                </a:lnTo>
                <a:lnTo>
                  <a:pt x="0" y="80264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700" y="1539240"/>
            <a:ext cx="3458845" cy="23672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649085"/>
            <a:ext cx="12206605" cy="218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schemeClr val="bg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Shanghai Jiao Tong University</a:t>
            </a:r>
          </a:p>
        </p:txBody>
      </p:sp>
      <p:sp>
        <p:nvSpPr>
          <p:cNvPr id="12" name="矩形 11"/>
          <p:cNvSpPr/>
          <p:nvPr/>
        </p:nvSpPr>
        <p:spPr>
          <a:xfrm>
            <a:off x="-9525" y="198755"/>
            <a:ext cx="4876800" cy="304800"/>
          </a:xfrm>
          <a:prstGeom prst="rect">
            <a:avLst/>
          </a:prstGeom>
          <a:solidFill>
            <a:srgbClr val="44546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>
                <a:sym typeface="+mn-ea"/>
              </a:rPr>
              <a:t>结构节点介绍</a:t>
            </a:r>
            <a:r>
              <a:rPr lang="zh-CN" altLang="en-US" sz="1400" b="1">
                <a:sym typeface="+mn-ea"/>
              </a:rPr>
              <a:t> </a:t>
            </a:r>
            <a:r>
              <a:rPr lang="en-US" altLang="zh-CN" sz="1600" b="1">
                <a:sym typeface="+mn-ea"/>
              </a:rPr>
              <a:t>Introduction to Structural Joints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" y="671830"/>
            <a:ext cx="5609590" cy="584581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5391150" y="5036820"/>
            <a:ext cx="485775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none"/>
            <a:tailEnd type="oval" w="lg" len="lg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529590" y="4165600"/>
            <a:ext cx="4585335" cy="263525"/>
          </a:xfrm>
          <a:prstGeom prst="rect">
            <a:avLst/>
          </a:pr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4095" y="369570"/>
            <a:ext cx="58369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下弦杆和支撑柱：垂直交叉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>
                <a:sym typeface="+mn-ea"/>
              </a:rPr>
              <a:t>连接方式：直</a:t>
            </a:r>
            <a:r>
              <a:rPr lang="zh-CN" altLang="en-US" sz="1400"/>
              <a:t>肩榫接合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Top chords and </a:t>
            </a:r>
            <a:r>
              <a:rPr lang="en-US" altLang="zh-CN" sz="1600">
                <a:sym typeface="+mn-ea"/>
              </a:rPr>
              <a:t>Support Column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lang="en-US" altLang="zh-CN" sz="1600" b="1">
                <a:solidFill>
                  <a:schemeClr val="tx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  <a:sym typeface="+mn-ea"/>
              </a:rPr>
              <a:t>Vertical crossing</a:t>
            </a:r>
            <a:endParaRPr lang="en-US" altLang="zh-CN" sz="1600" b="1">
              <a:solidFill>
                <a:srgbClr val="C00000"/>
              </a:solidFill>
              <a:latin typeface="微软雅黑 Light" panose="020B0502040204020203" charset="-122"/>
              <a:ea typeface="微软雅黑 Light" panose="020B0502040204020203" charset="-122"/>
              <a:cs typeface="微软雅黑" panose="020B0503020204020204" charset="-122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20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charset="-122"/>
              </a:rPr>
              <a:t>Connection method: Shoulder tenon joint</a:t>
            </a:r>
          </a:p>
        </p:txBody>
      </p:sp>
      <p:cxnSp>
        <p:nvCxnSpPr>
          <p:cNvPr id="9" name="直接箭头连接符 8"/>
          <p:cNvCxnSpPr/>
          <p:nvPr/>
        </p:nvCxnSpPr>
        <p:spPr>
          <a:xfrm>
            <a:off x="8773160" y="2636520"/>
            <a:ext cx="0" cy="523875"/>
          </a:xfrm>
          <a:prstGeom prst="straightConnector1">
            <a:avLst/>
          </a:prstGeom>
          <a:ln w="6350" cmpd="sng">
            <a:solidFill>
              <a:srgbClr val="C00000"/>
            </a:solidFill>
            <a:prstDash val="sysDash"/>
            <a:headEnd type="oval" w="sm" len="sm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6" name="下箭头 35"/>
          <p:cNvSpPr/>
          <p:nvPr/>
        </p:nvSpPr>
        <p:spPr>
          <a:xfrm>
            <a:off x="8248650" y="3886200"/>
            <a:ext cx="260350" cy="26035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990" y="4269740"/>
            <a:ext cx="3352800" cy="225615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768850" y="4830445"/>
            <a:ext cx="412750" cy="1498600"/>
          </a:xfrm>
          <a:prstGeom prst="rect">
            <a:avLst/>
          </a:pr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5105400" y="4290695"/>
            <a:ext cx="285750" cy="1377950"/>
          </a:xfrm>
          <a:custGeom>
            <a:avLst/>
            <a:gdLst>
              <a:gd name="connisteX0" fmla="*/ 0 w 285750"/>
              <a:gd name="connsiteY0" fmla="*/ 0 h 1377950"/>
              <a:gd name="connisteX1" fmla="*/ 285750 w 285750"/>
              <a:gd name="connsiteY1" fmla="*/ 0 h 1377950"/>
              <a:gd name="connisteX2" fmla="*/ 285750 w 285750"/>
              <a:gd name="connsiteY2" fmla="*/ 1377950 h 1377950"/>
              <a:gd name="connisteX3" fmla="*/ 82550 w 285750"/>
              <a:gd name="connsiteY3" fmla="*/ 1377950 h 13779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85750" h="1377950">
                <a:moveTo>
                  <a:pt x="0" y="0"/>
                </a:moveTo>
                <a:lnTo>
                  <a:pt x="285750" y="0"/>
                </a:lnTo>
                <a:lnTo>
                  <a:pt x="285750" y="1377950"/>
                </a:lnTo>
                <a:lnTo>
                  <a:pt x="82550" y="1377950"/>
                </a:lnTo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38439" t="26517" r="31865" b="23243"/>
          <a:stretch>
            <a:fillRect/>
          </a:stretch>
        </p:blipFill>
        <p:spPr>
          <a:xfrm>
            <a:off x="9523095" y="2636520"/>
            <a:ext cx="2363470" cy="27381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1117</Words>
  <Application>Microsoft Macintosh PowerPoint</Application>
  <PresentationFormat>寬螢幕</PresentationFormat>
  <Paragraphs>140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0" baseType="lpstr">
      <vt:lpstr>微软雅黑 Light</vt:lpstr>
      <vt:lpstr>微软雅黑</vt:lpstr>
      <vt:lpstr>Arial</vt:lpstr>
      <vt:lpstr>Calibri</vt:lpstr>
      <vt:lpstr>Times New Roman</vt:lpstr>
      <vt:lpstr>Wingdings</vt:lpstr>
      <vt:lpstr>WPS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WangBraun</cp:lastModifiedBy>
  <cp:revision>157</cp:revision>
  <dcterms:created xsi:type="dcterms:W3CDTF">2019-06-19T02:08:00Z</dcterms:created>
  <dcterms:modified xsi:type="dcterms:W3CDTF">2026-09-07T06:42:53Z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E572C2CEE19D4CF699728FF2B97E5049_11</vt:lpwstr>
  </property>
</Properties>
</file>